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Roboto Thin"/>
      <p:regular r:id="rId24"/>
      <p:bold r:id="rId25"/>
      <p:italic r:id="rId26"/>
      <p:boldItalic r:id="rId27"/>
    </p:embeddedFont>
    <p:embeddedFont>
      <p:font typeface="Roboto Black"/>
      <p:bold r:id="rId28"/>
      <p:boldItalic r:id="rId29"/>
    </p:embeddedFont>
    <p:embeddedFont>
      <p:font typeface="Roboto Medium"/>
      <p:regular r:id="rId30"/>
      <p:bold r:id="rId31"/>
      <p:italic r:id="rId32"/>
      <p:boldItalic r:id="rId33"/>
    </p:embeddedFont>
    <p:embeddedFont>
      <p:font typeface="Roboto"/>
      <p:regular r:id="rId34"/>
      <p:bold r:id="rId35"/>
      <p:italic r:id="rId36"/>
      <p:boldItalic r:id="rId37"/>
    </p:embeddedFont>
    <p:embeddedFont>
      <p:font typeface="Roboto Light"/>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guide id="2" orient="horz" pos="223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C227909-3C4E-4A73-A391-0B8F9FC2D41C}">
  <a:tblStyle styleId="{7C227909-3C4E-4A73-A391-0B8F9FC2D41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223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Light-italic.fntdata"/><Relationship Id="rId41" Type="http://schemas.openxmlformats.org/officeDocument/2006/relationships/font" Target="fonts/RobotoLigh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Medium-bold.fntdata"/><Relationship Id="rId30" Type="http://schemas.openxmlformats.org/officeDocument/2006/relationships/font" Target="fonts/RobotoMedium-regular.fntdata"/><Relationship Id="rId33" Type="http://schemas.openxmlformats.org/officeDocument/2006/relationships/font" Target="fonts/RobotoMedium-boldItalic.fntdata"/><Relationship Id="rId32" Type="http://schemas.openxmlformats.org/officeDocument/2006/relationships/font" Target="fonts/RobotoMedium-italic.fntdata"/><Relationship Id="rId35" Type="http://schemas.openxmlformats.org/officeDocument/2006/relationships/font" Target="fonts/Roboto-bold.fntdata"/><Relationship Id="rId34" Type="http://schemas.openxmlformats.org/officeDocument/2006/relationships/font" Target="fonts/Roboto-regular.fntdata"/><Relationship Id="rId37" Type="http://schemas.openxmlformats.org/officeDocument/2006/relationships/font" Target="fonts/Roboto-boldItalic.fntdata"/><Relationship Id="rId36" Type="http://schemas.openxmlformats.org/officeDocument/2006/relationships/font" Target="fonts/Roboto-italic.fntdata"/><Relationship Id="rId39" Type="http://schemas.openxmlformats.org/officeDocument/2006/relationships/font" Target="fonts/RobotoLight-bold.fntdata"/><Relationship Id="rId38" Type="http://schemas.openxmlformats.org/officeDocument/2006/relationships/font" Target="fonts/RobotoLight-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obotoThin-regular.fntdata"/><Relationship Id="rId23" Type="http://schemas.openxmlformats.org/officeDocument/2006/relationships/slide" Target="slides/slide17.xml"/><Relationship Id="rId26" Type="http://schemas.openxmlformats.org/officeDocument/2006/relationships/font" Target="fonts/RobotoThin-italic.fntdata"/><Relationship Id="rId25" Type="http://schemas.openxmlformats.org/officeDocument/2006/relationships/font" Target="fonts/RobotoThin-bold.fntdata"/><Relationship Id="rId28" Type="http://schemas.openxmlformats.org/officeDocument/2006/relationships/font" Target="fonts/RobotoBlack-bold.fntdata"/><Relationship Id="rId27" Type="http://schemas.openxmlformats.org/officeDocument/2006/relationships/font" Target="fonts/RobotoThin-boldItalic.fntdata"/><Relationship Id="rId29" Type="http://schemas.openxmlformats.org/officeDocument/2006/relationships/font" Target="fonts/RobotoBlack-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8798eb4c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8798eb4c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8623a2bef4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8623a2bef4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8798eb4c4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8798eb4c4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8798eb4c4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8798eb4c4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8798eb4c4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8798eb4c4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8798eb4c4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8798eb4c4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8798eb4c44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8798eb4c4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8798eb4c4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8798eb4c4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g8798eb4c44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8798eb4c44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8623a2bef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8623a2bef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80f7e6291e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80f7e6291e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8798eb4c4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8798eb4c4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8798eb4c4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8798eb4c4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8798eb4c4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8798eb4c4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8798eb4c4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8798eb4c4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8623a2bef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8623a2bef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8623a2bef4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8623a2bef4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3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4.png"/><Relationship Id="rId4" Type="http://schemas.openxmlformats.org/officeDocument/2006/relationships/image" Target="../media/image2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4.png"/><Relationship Id="rId4" Type="http://schemas.openxmlformats.org/officeDocument/2006/relationships/image" Target="../media/image3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9.png"/><Relationship Id="rId4"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1.png"/><Relationship Id="rId4"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6.png"/><Relationship Id="rId4" Type="http://schemas.openxmlformats.org/officeDocument/2006/relationships/image" Target="../media/image2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8.png"/><Relationship Id="rId4" Type="http://schemas.openxmlformats.org/officeDocument/2006/relationships/image" Target="../media/image24.png"/><Relationship Id="rId5"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3.png"/><Relationship Id="rId4" Type="http://schemas.openxmlformats.org/officeDocument/2006/relationships/image" Target="../media/image27.png"/><Relationship Id="rId5" Type="http://schemas.openxmlformats.org/officeDocument/2006/relationships/image" Target="../media/image1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31.png"/><Relationship Id="rId4" Type="http://schemas.openxmlformats.org/officeDocument/2006/relationships/image" Target="../media/image26.png"/><Relationship Id="rId5" Type="http://schemas.openxmlformats.org/officeDocument/2006/relationships/image" Target="../media/image33.png"/><Relationship Id="rId6" Type="http://schemas.openxmlformats.org/officeDocument/2006/relationships/image" Target="../media/image3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35.png"/><Relationship Id="rId4" Type="http://schemas.openxmlformats.org/officeDocument/2006/relationships/image" Target="../media/image26.png"/><Relationship Id="rId5" Type="http://schemas.openxmlformats.org/officeDocument/2006/relationships/image" Target="../media/image46.png"/><Relationship Id="rId6" Type="http://schemas.openxmlformats.org/officeDocument/2006/relationships/image" Target="../media/image3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38.png"/><Relationship Id="rId4" Type="http://schemas.openxmlformats.org/officeDocument/2006/relationships/image" Target="../media/image34.png"/><Relationship Id="rId5" Type="http://schemas.openxmlformats.org/officeDocument/2006/relationships/image" Target="../media/image4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39.png"/><Relationship Id="rId4" Type="http://schemas.openxmlformats.org/officeDocument/2006/relationships/image" Target="../media/image41.png"/><Relationship Id="rId5" Type="http://schemas.openxmlformats.org/officeDocument/2006/relationships/image" Target="../media/image59.png"/><Relationship Id="rId6" Type="http://schemas.openxmlformats.org/officeDocument/2006/relationships/image" Target="../media/image5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61.png"/><Relationship Id="rId4" Type="http://schemas.openxmlformats.org/officeDocument/2006/relationships/image" Target="../media/image48.png"/><Relationship Id="rId5" Type="http://schemas.openxmlformats.org/officeDocument/2006/relationships/image" Target="../media/image4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 Id="rId3" Type="http://schemas.openxmlformats.org/officeDocument/2006/relationships/image" Target="../media/image65.png"/><Relationship Id="rId4" Type="http://schemas.openxmlformats.org/officeDocument/2006/relationships/image" Target="../media/image54.png"/><Relationship Id="rId5" Type="http://schemas.openxmlformats.org/officeDocument/2006/relationships/image" Target="../media/image47.png"/><Relationship Id="rId6" Type="http://schemas.openxmlformats.org/officeDocument/2006/relationships/image" Target="../media/image51.png"/><Relationship Id="rId7" Type="http://schemas.openxmlformats.org/officeDocument/2006/relationships/image" Target="../media/image6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 Id="rId3" Type="http://schemas.openxmlformats.org/officeDocument/2006/relationships/image" Target="../media/image58.png"/><Relationship Id="rId4" Type="http://schemas.openxmlformats.org/officeDocument/2006/relationships/image" Target="../media/image57.png"/><Relationship Id="rId5" Type="http://schemas.openxmlformats.org/officeDocument/2006/relationships/image" Target="../media/image52.png"/><Relationship Id="rId6" Type="http://schemas.openxmlformats.org/officeDocument/2006/relationships/image" Target="../media/image56.png"/><Relationship Id="rId7" Type="http://schemas.openxmlformats.org/officeDocument/2006/relationships/image" Target="../media/image6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71.png"/><Relationship Id="rId4" Type="http://schemas.openxmlformats.org/officeDocument/2006/relationships/image" Target="../media/image63.png"/><Relationship Id="rId5" Type="http://schemas.openxmlformats.org/officeDocument/2006/relationships/image" Target="../media/image7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10.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3.png"/><Relationship Id="rId3" Type="http://schemas.openxmlformats.org/officeDocument/2006/relationships/image" Target="../media/image68.png"/><Relationship Id="rId4" Type="http://schemas.openxmlformats.org/officeDocument/2006/relationships/image" Target="../media/image79.png"/><Relationship Id="rId5" Type="http://schemas.openxmlformats.org/officeDocument/2006/relationships/image" Target="../media/image75.png"/><Relationship Id="rId6" Type="http://schemas.openxmlformats.org/officeDocument/2006/relationships/image" Target="../media/image72.png"/><Relationship Id="rId7" Type="http://schemas.openxmlformats.org/officeDocument/2006/relationships/image" Target="../media/image66.png"/><Relationship Id="rId8" Type="http://schemas.openxmlformats.org/officeDocument/2006/relationships/image" Target="../media/image6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png"/><Relationship Id="rId3" Type="http://schemas.openxmlformats.org/officeDocument/2006/relationships/image" Target="../media/image62.png"/><Relationship Id="rId4" Type="http://schemas.openxmlformats.org/officeDocument/2006/relationships/image" Target="../media/image76.png"/><Relationship Id="rId5" Type="http://schemas.openxmlformats.org/officeDocument/2006/relationships/image" Target="../media/image70.png"/><Relationship Id="rId6" Type="http://schemas.openxmlformats.org/officeDocument/2006/relationships/image" Target="../media/image74.png"/><Relationship Id="rId7" Type="http://schemas.openxmlformats.org/officeDocument/2006/relationships/image" Target="../media/image88.png"/><Relationship Id="rId8" Type="http://schemas.openxmlformats.org/officeDocument/2006/relationships/image" Target="../media/image9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78.png"/><Relationship Id="rId4" Type="http://schemas.openxmlformats.org/officeDocument/2006/relationships/image" Target="../media/image85.png"/><Relationship Id="rId5" Type="http://schemas.openxmlformats.org/officeDocument/2006/relationships/image" Target="../media/image81.png"/><Relationship Id="rId6" Type="http://schemas.openxmlformats.org/officeDocument/2006/relationships/image" Target="../media/image8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4.png"/><Relationship Id="rId3" Type="http://schemas.openxmlformats.org/officeDocument/2006/relationships/image" Target="../media/image83.png"/><Relationship Id="rId4" Type="http://schemas.openxmlformats.org/officeDocument/2006/relationships/image" Target="../media/image93.png"/><Relationship Id="rId9"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96.png"/><Relationship Id="rId7" Type="http://schemas.openxmlformats.org/officeDocument/2006/relationships/image" Target="../media/image95.png"/><Relationship Id="rId8" Type="http://schemas.openxmlformats.org/officeDocument/2006/relationships/image" Target="../media/image8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2.png"/><Relationship Id="rId3" Type="http://schemas.openxmlformats.org/officeDocument/2006/relationships/image" Target="../media/image87.png"/><Relationship Id="rId4" Type="http://schemas.openxmlformats.org/officeDocument/2006/relationships/image" Target="../media/image99.png"/><Relationship Id="rId9" Type="http://schemas.openxmlformats.org/officeDocument/2006/relationships/image" Target="../media/image101.png"/><Relationship Id="rId5" Type="http://schemas.openxmlformats.org/officeDocument/2006/relationships/image" Target="../media/image80.png"/><Relationship Id="rId6" Type="http://schemas.openxmlformats.org/officeDocument/2006/relationships/image" Target="../media/image86.png"/><Relationship Id="rId7" Type="http://schemas.openxmlformats.org/officeDocument/2006/relationships/image" Target="../media/image98.png"/><Relationship Id="rId8" Type="http://schemas.openxmlformats.org/officeDocument/2006/relationships/image" Target="../media/image9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7.png"/><Relationship Id="rId3" Type="http://schemas.openxmlformats.org/officeDocument/2006/relationships/image" Target="../media/image10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0.png"/><Relationship Id="rId3" Type="http://schemas.openxmlformats.org/officeDocument/2006/relationships/image" Target="../media/image10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1.png"/><Relationship Id="rId3" Type="http://schemas.openxmlformats.org/officeDocument/2006/relationships/image" Target="../media/image11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7" name="Google Shape;447;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8" name="Google Shape;448;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0" name="Google Shape;450;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1" name="Google Shape;451;p26"/>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2" name="Google Shape;452;p26"/>
          <p:cNvSpPr/>
          <p:nvPr/>
        </p:nvSpPr>
        <p:spPr>
          <a:xfrm>
            <a:off x="4936274" y="890150"/>
            <a:ext cx="26883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a:off x="457246" y="887925"/>
            <a:ext cx="2688300" cy="4767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457" name="Shape 457"/>
        <p:cNvGrpSpPr/>
        <p:nvPr/>
      </p:nvGrpSpPr>
      <p:grpSpPr>
        <a:xfrm>
          <a:off x="0" y="0"/>
          <a:ext cx="0" cy="0"/>
          <a:chOff x="0" y="0"/>
          <a:chExt cx="0" cy="0"/>
        </a:xfrm>
      </p:grpSpPr>
      <p:sp>
        <p:nvSpPr>
          <p:cNvPr id="458" name="Google Shape;458;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9" name="Google Shape;459;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0" name="Google Shape;460;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1" name="Google Shape;461;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3" name="Google Shape;463;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1" name="Google Shape;481;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3" name="Google Shape;483;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484"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8" name="Google Shape;488;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9" name="Google Shape;489;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1" name="Google Shape;491;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7" name="Google Shape;497;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8" name="Google Shape;498;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99" name="Google Shape;499;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03"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7" name="Google Shape;507;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8" name="Google Shape;508;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0" name="Google Shape;510;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 name="Google Shape;512;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 name="Google Shape;517;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18" name="Google Shape;518;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22"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6" name="Google Shape;526;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 name="Google Shape;530;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1" name="Google Shape;531;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37" name="Google Shape;537;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4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5" name="Google Shape;545;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4" name="Google Shape;554;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 name="Google Shape;555;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56" name="Google Shape;556;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560"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3" name="Google Shape;563;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4" name="Google Shape;564;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8" name="Google Shape;568;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9" name="Google Shape;569;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 name="Google Shape;573;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7" name="Google Shape;577;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582"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 name="Google Shape;585;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6" name="Google Shape;586;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87" name="Google Shape;587;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89" name="Google Shape;589;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0" name="Google Shape;590;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1" name="Google Shape;591;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6" name="Google Shape;596;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99" name="Google Shape;599;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04"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7" name="Google Shape;607;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8" name="Google Shape;608;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9" name="Google Shape;609;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1" name="Google Shape;611;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2" name="Google Shape;612;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3" name="Google Shape;613;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1" name="Google Shape;621;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26"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9" name="Google Shape;629;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0" name="Google Shape;630;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1" name="Google Shape;631;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3" name="Google Shape;633;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4" name="Google Shape;634;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3" name="Google Shape;643;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648"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1" name="Google Shape;651;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2" name="Google Shape;652;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3" name="Google Shape;653;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5" name="Google Shape;655;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7" name="Google Shape;667;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673"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6" name="Google Shape;67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7" name="Google Shape;67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8" name="Google Shape;678;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0" name="Google Shape;680;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2" name="Google Shape;692;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698"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2" name="Google Shape;702;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3" name="Google Shape;703;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5" name="Google Shape;705;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6" name="Google Shape;706;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7" name="Google Shape;717;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23"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6" name="Google Shape;726;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7" name="Google Shape;727;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8" name="Google Shape;728;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0" name="Google Shape;730;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1" name="Google Shape;731;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2" name="Google Shape;742;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748"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1" name="Google Shape;751;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2" name="Google Shape;752;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3" name="Google Shape;753;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5" name="Google Shape;755;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9" name="Google Shape;759;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1" name="Google Shape;761;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9" name="Google Shape;769;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776"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0" name="Google Shape;78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1" name="Google Shape;781;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3" name="Google Shape;783;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5" name="Google Shape;795;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7" name="Google Shape;797;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04"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7" name="Google Shape;80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8" name="Google Shape;80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9" name="Google Shape;809;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1" name="Google Shape;811;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2" name="Google Shape;812;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5" name="Google Shape;825;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32"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5" name="Google Shape;83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6" name="Google Shape;83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7" name="Google Shape;837;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9" name="Google Shape;839;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0" name="Google Shape;840;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1" name="Google Shape;851;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3" name="Google Shape;853;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860" name="Shape 860"/>
        <p:cNvGrpSpPr/>
        <p:nvPr/>
      </p:nvGrpSpPr>
      <p:grpSpPr>
        <a:xfrm>
          <a:off x="0" y="0"/>
          <a:ext cx="0" cy="0"/>
          <a:chOff x="0" y="0"/>
          <a:chExt cx="0" cy="0"/>
        </a:xfrm>
      </p:grpSpPr>
      <p:sp>
        <p:nvSpPr>
          <p:cNvPr id="861" name="Google Shape;861;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2" name="Google Shape;862;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3" name="Google Shape;863;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4" name="Google Shape;864;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6" name="Google Shape;866;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9" name="Google Shape;879;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3" name="Google Shape;883;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891" name="Shape 891"/>
        <p:cNvGrpSpPr/>
        <p:nvPr/>
      </p:nvGrpSpPr>
      <p:grpSpPr>
        <a:xfrm>
          <a:off x="0" y="0"/>
          <a:ext cx="0" cy="0"/>
          <a:chOff x="0" y="0"/>
          <a:chExt cx="0" cy="0"/>
        </a:xfrm>
      </p:grpSpPr>
      <p:sp>
        <p:nvSpPr>
          <p:cNvPr id="892" name="Google Shape;892;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4" name="Google Shape;894;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5" name="Google Shape;895;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7" name="Google Shape;897;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8" name="Google Shape;898;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8" name="Google Shape;908;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14" name="Google Shape;914;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22" name="Shape 922"/>
        <p:cNvGrpSpPr/>
        <p:nvPr/>
      </p:nvGrpSpPr>
      <p:grpSpPr>
        <a:xfrm>
          <a:off x="0" y="0"/>
          <a:ext cx="0" cy="0"/>
          <a:chOff x="0" y="0"/>
          <a:chExt cx="0" cy="0"/>
        </a:xfrm>
      </p:grpSpPr>
      <p:sp>
        <p:nvSpPr>
          <p:cNvPr id="923" name="Google Shape;923;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5" name="Google Shape;925;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6" name="Google Shape;926;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8" name="Google Shape;928;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9" name="Google Shape;929;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3" name="Google Shape;933;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7" name="Google Shape;937;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9" name="Google Shape;939;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1" name="Google Shape;941;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3" name="Google Shape;943;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5" name="Google Shape;945;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953" name="Shape 953"/>
        <p:cNvGrpSpPr/>
        <p:nvPr/>
      </p:nvGrpSpPr>
      <p:grpSpPr>
        <a:xfrm>
          <a:off x="0" y="0"/>
          <a:ext cx="0" cy="0"/>
          <a:chOff x="0" y="0"/>
          <a:chExt cx="0" cy="0"/>
        </a:xfrm>
      </p:grpSpPr>
      <p:sp>
        <p:nvSpPr>
          <p:cNvPr id="954" name="Google Shape;954;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6" name="Google Shape;956;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7" name="Google Shape;957;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9" name="Google Shape;959;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0" name="Google Shape;960;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4" name="Google Shape;964;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8" name="Google Shape;968;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0" name="Google Shape;970;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2" name="Google Shape;972;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4" name="Google Shape;974;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6" name="Google Shape;976;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984"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86" name="Google Shape;986;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7" name="Google Shape;987;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88" name="Google Shape;988;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992"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4" name="Google Shape;994;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998" name="Shape 998"/>
        <p:cNvGrpSpPr/>
        <p:nvPr/>
      </p:nvGrpSpPr>
      <p:grpSpPr>
        <a:xfrm>
          <a:off x="0" y="0"/>
          <a:ext cx="0" cy="0"/>
          <a:chOff x="0" y="0"/>
          <a:chExt cx="0" cy="0"/>
        </a:xfrm>
      </p:grpSpPr>
      <p:sp>
        <p:nvSpPr>
          <p:cNvPr id="999" name="Google Shape;99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01" name="Shape 1001"/>
        <p:cNvGrpSpPr/>
        <p:nvPr/>
      </p:nvGrpSpPr>
      <p:grpSpPr>
        <a:xfrm>
          <a:off x="0" y="0"/>
          <a:ext cx="0" cy="0"/>
          <a:chOff x="0" y="0"/>
          <a:chExt cx="0" cy="0"/>
        </a:xfrm>
      </p:grpSpPr>
      <p:sp>
        <p:nvSpPr>
          <p:cNvPr id="1002" name="Google Shape;1002;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1006"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1011" name="Shape 1011"/>
        <p:cNvGrpSpPr/>
        <p:nvPr/>
      </p:nvGrpSpPr>
      <p:grpSpPr>
        <a:xfrm>
          <a:off x="0" y="0"/>
          <a:ext cx="0" cy="0"/>
          <a:chOff x="0" y="0"/>
          <a:chExt cx="0" cy="0"/>
        </a:xfrm>
      </p:grpSpPr>
      <p:sp>
        <p:nvSpPr>
          <p:cNvPr id="1012" name="Google Shape;1012;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5817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2.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6.jpg"/><Relationship Id="rId4" Type="http://schemas.openxmlformats.org/officeDocument/2006/relationships/image" Target="../media/image10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0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0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0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00.jpg"/><Relationship Id="rId4" Type="http://schemas.openxmlformats.org/officeDocument/2006/relationships/image" Target="../media/image10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54"/>
          <p:cNvSpPr txBox="1"/>
          <p:nvPr>
            <p:ph type="title"/>
          </p:nvPr>
        </p:nvSpPr>
        <p:spPr>
          <a:xfrm>
            <a:off x="274350" y="170392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Capstone Engagement</a:t>
            </a:r>
            <a:endParaRPr sz="3100">
              <a:latin typeface="Roboto"/>
              <a:ea typeface="Roboto"/>
              <a:cs typeface="Roboto"/>
              <a:sym typeface="Roboto"/>
            </a:endParaRPr>
          </a:p>
          <a:p>
            <a:pPr indent="0" lvl="0" marL="0" rtl="0" algn="ctr">
              <a:spcBef>
                <a:spcPts val="1000"/>
              </a:spcBef>
              <a:spcAft>
                <a:spcPts val="0"/>
              </a:spcAft>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a:latin typeface="Roboto"/>
              <a:ea typeface="Roboto"/>
              <a:cs typeface="Roboto"/>
              <a:sym typeface="Roboto"/>
            </a:endParaRPr>
          </a:p>
        </p:txBody>
      </p:sp>
      <p:sp>
        <p:nvSpPr>
          <p:cNvPr id="1019" name="Google Shape;1019;p5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Hashed Password</a:t>
            </a:r>
            <a:endParaRPr/>
          </a:p>
        </p:txBody>
      </p:sp>
      <p:sp>
        <p:nvSpPr>
          <p:cNvPr id="1134" name="Google Shape;1134;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35" name="Google Shape;1135;p63"/>
          <p:cNvSpPr/>
          <p:nvPr/>
        </p:nvSpPr>
        <p:spPr>
          <a:xfrm flipH="1">
            <a:off x="724275" y="1480575"/>
            <a:ext cx="2428500" cy="2815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63"/>
          <p:cNvSpPr txBox="1"/>
          <p:nvPr/>
        </p:nvSpPr>
        <p:spPr>
          <a:xfrm>
            <a:off x="724275" y="1480625"/>
            <a:ext cx="2371500" cy="7545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We used the website Crackstation.net to find the plaintext of the hashed password for Ryan.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37" name="Google Shape;1137;p63"/>
          <p:cNvGrpSpPr/>
          <p:nvPr/>
        </p:nvGrpSpPr>
        <p:grpSpPr>
          <a:xfrm>
            <a:off x="457181" y="887903"/>
            <a:ext cx="533372" cy="533480"/>
            <a:chOff x="457200" y="1378813"/>
            <a:chExt cx="695400" cy="695450"/>
          </a:xfrm>
        </p:grpSpPr>
        <p:sp>
          <p:nvSpPr>
            <p:cNvPr id="1138" name="Google Shape;1138;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39" name="Google Shape;1139;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0" name="Google Shape;1140;p63"/>
          <p:cNvGrpSpPr/>
          <p:nvPr/>
        </p:nvGrpSpPr>
        <p:grpSpPr>
          <a:xfrm>
            <a:off x="3228956" y="887903"/>
            <a:ext cx="533372" cy="533480"/>
            <a:chOff x="457200" y="1378813"/>
            <a:chExt cx="695400" cy="695450"/>
          </a:xfrm>
        </p:grpSpPr>
        <p:sp>
          <p:nvSpPr>
            <p:cNvPr id="1141" name="Google Shape;1141;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42" name="Google Shape;1142;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3" name="Google Shape;1143;p63"/>
          <p:cNvSpPr/>
          <p:nvPr/>
        </p:nvSpPr>
        <p:spPr>
          <a:xfrm flipH="1">
            <a:off x="3496050" y="1480575"/>
            <a:ext cx="2428500" cy="2815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63"/>
          <p:cNvSpPr txBox="1"/>
          <p:nvPr/>
        </p:nvSpPr>
        <p:spPr>
          <a:xfrm>
            <a:off x="3496050" y="1480625"/>
            <a:ext cx="2428500" cy="11028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This password granted us access to the system through the WebDav connection, which later allowed us to upload a shell script to attack.</a:t>
            </a:r>
            <a:endParaRPr sz="1200">
              <a:latin typeface="Roboto"/>
              <a:ea typeface="Roboto"/>
              <a:cs typeface="Roboto"/>
              <a:sym typeface="Roboto"/>
            </a:endParaRPr>
          </a:p>
        </p:txBody>
      </p:sp>
      <p:grpSp>
        <p:nvGrpSpPr>
          <p:cNvPr id="1145" name="Google Shape;1145;p63"/>
          <p:cNvGrpSpPr/>
          <p:nvPr/>
        </p:nvGrpSpPr>
        <p:grpSpPr>
          <a:xfrm>
            <a:off x="6134081" y="888653"/>
            <a:ext cx="533372" cy="533480"/>
            <a:chOff x="457200" y="1378813"/>
            <a:chExt cx="695400" cy="695450"/>
          </a:xfrm>
        </p:grpSpPr>
        <p:sp>
          <p:nvSpPr>
            <p:cNvPr id="1146" name="Google Shape;1146;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47" name="Google Shape;1147;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48" name="Google Shape;1148;p63"/>
          <p:cNvPicPr preferRelativeResize="0"/>
          <p:nvPr/>
        </p:nvPicPr>
        <p:blipFill>
          <a:blip r:embed="rId3">
            <a:alphaModFix/>
          </a:blip>
          <a:stretch>
            <a:fillRect/>
          </a:stretch>
        </p:blipFill>
        <p:spPr>
          <a:xfrm>
            <a:off x="6134070" y="1535701"/>
            <a:ext cx="2471930" cy="1596326"/>
          </a:xfrm>
          <a:prstGeom prst="rect">
            <a:avLst/>
          </a:prstGeom>
          <a:noFill/>
          <a:ln>
            <a:noFill/>
          </a:ln>
        </p:spPr>
      </p:pic>
      <p:pic>
        <p:nvPicPr>
          <p:cNvPr id="1149" name="Google Shape;1149;p63"/>
          <p:cNvPicPr preferRelativeResize="0"/>
          <p:nvPr/>
        </p:nvPicPr>
        <p:blipFill>
          <a:blip r:embed="rId4">
            <a:alphaModFix/>
          </a:blip>
          <a:stretch>
            <a:fillRect/>
          </a:stretch>
        </p:blipFill>
        <p:spPr>
          <a:xfrm>
            <a:off x="6134084" y="3245600"/>
            <a:ext cx="2155239" cy="15963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pic>
        <p:nvPicPr>
          <p:cNvPr id="1154" name="Google Shape;1154;p64"/>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155" name="Google Shape;1155;p64"/>
          <p:cNvSpPr txBox="1"/>
          <p:nvPr>
            <p:ph type="title"/>
          </p:nvPr>
        </p:nvSpPr>
        <p:spPr>
          <a:xfrm>
            <a:off x="274325" y="1631275"/>
            <a:ext cx="8595300" cy="202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156" name="Google Shape;1156;p6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Blocking the Port Scan</a:t>
            </a:r>
            <a:endParaRPr/>
          </a:p>
        </p:txBody>
      </p:sp>
      <p:sp>
        <p:nvSpPr>
          <p:cNvPr id="1162" name="Google Shape;1162;p6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63" name="Google Shape;1163;p65"/>
          <p:cNvSpPr txBox="1"/>
          <p:nvPr>
            <p:ph idx="2" type="subTitle"/>
          </p:nvPr>
        </p:nvSpPr>
        <p:spPr>
          <a:xfrm>
            <a:off x="-12300" y="16048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port scans?</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An alarm can be setup to detect when more than 10 port scans happen </a:t>
            </a:r>
            <a:r>
              <a:rPr lang="en" sz="1400"/>
              <a:t>within</a:t>
            </a:r>
            <a:r>
              <a:rPr lang="en" sz="1400"/>
              <a:t> a single minute or if 100 consecutive requests </a:t>
            </a:r>
            <a:r>
              <a:rPr lang="en" sz="1400"/>
              <a:t>occur. </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Majority of firewalls and IPSs can be used to detect these types of scans and can even cut it off in real time. </a:t>
            </a:r>
            <a:endParaRPr sz="1400"/>
          </a:p>
        </p:txBody>
      </p:sp>
      <p:sp>
        <p:nvSpPr>
          <p:cNvPr id="1164" name="Google Shape;1164;p65"/>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configurations can be set on the host to mitigate port scans?</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Allow traffic that is needed to access the host(s) and deny </a:t>
            </a:r>
            <a:r>
              <a:rPr lang="en" sz="1400"/>
              <a:t>everything</a:t>
            </a:r>
            <a:r>
              <a:rPr lang="en" sz="1400"/>
              <a:t> else that is not needed. </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This </a:t>
            </a:r>
            <a:r>
              <a:rPr lang="en" sz="1400"/>
              <a:t>works for standard ports such as TCP 80 for HTTp and ICMP for ping requests. .</a:t>
            </a:r>
            <a:endParaRPr sz="1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a:t>
            </a:r>
            <a:r>
              <a:rPr lang="en"/>
              <a:t>Finding the Request for the Hidden Directory</a:t>
            </a:r>
            <a:endParaRPr/>
          </a:p>
        </p:txBody>
      </p:sp>
      <p:sp>
        <p:nvSpPr>
          <p:cNvPr id="1170" name="Google Shape;1170;p6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71" name="Google Shape;1171;p66"/>
          <p:cNvSpPr txBox="1"/>
          <p:nvPr>
            <p:ph idx="2" type="subTitle"/>
          </p:nvPr>
        </p:nvSpPr>
        <p:spPr>
          <a:xfrm>
            <a:off x="-12300" y="1602450"/>
            <a:ext cx="44790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unauthorized access?</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An alarm can be set to go off when an IP address not on the whitelist attempts to access the </a:t>
            </a:r>
            <a:r>
              <a:rPr lang="en" sz="1400"/>
              <a:t>directory</a:t>
            </a:r>
            <a:r>
              <a:rPr lang="en" sz="1400"/>
              <a:t> or file.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What threshold would you set to activate this alarm?</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The </a:t>
            </a:r>
            <a:r>
              <a:rPr lang="en" sz="1400"/>
              <a:t>threshold</a:t>
            </a:r>
            <a:r>
              <a:rPr lang="en" sz="1400"/>
              <a:t> wor the alarm would be 1 for any/all machines attempting access.</a:t>
            </a:r>
            <a:endParaRPr sz="1400"/>
          </a:p>
        </p:txBody>
      </p:sp>
      <p:sp>
        <p:nvSpPr>
          <p:cNvPr id="1172" name="Google Shape;1172;p66"/>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 can be set on the host to block unwanted access?</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Thee directory should not be allowed to exist on the server.</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Remove the directory and/or file from a server.</a:t>
            </a:r>
            <a:endParaRPr sz="1400"/>
          </a:p>
          <a:p>
            <a:pPr indent="-317500" lvl="1" marL="914400" rtl="0" algn="l">
              <a:spcBef>
                <a:spcPts val="0"/>
              </a:spcBef>
              <a:spcAft>
                <a:spcPts val="0"/>
              </a:spcAft>
              <a:buSzPts val="1400"/>
              <a:buChar char="-"/>
            </a:pPr>
            <a:r>
              <a:rPr lang="en"/>
              <a:t>Terminal Command: rm -r </a:t>
            </a:r>
            <a:endParaRPr sz="1400"/>
          </a:p>
          <a:p>
            <a:pPr indent="0" lvl="0" marL="0" rtl="0" algn="l">
              <a:spcBef>
                <a:spcPts val="0"/>
              </a:spcBef>
              <a:spcAft>
                <a:spcPts val="0"/>
              </a:spcAft>
              <a:buClr>
                <a:schemeClr val="dk1"/>
              </a:buClr>
              <a:buSzPts val="1100"/>
              <a:buFont typeface="Arial"/>
              <a:buNone/>
            </a:pPr>
            <a:r>
              <a:t/>
            </a:r>
            <a:endParaRPr sz="1400"/>
          </a:p>
          <a:p>
            <a:pPr indent="-317500" lvl="0" marL="457200" rtl="0" algn="l">
              <a:spcBef>
                <a:spcPts val="0"/>
              </a:spcBef>
              <a:spcAft>
                <a:spcPts val="0"/>
              </a:spcAft>
              <a:buSzPts val="1400"/>
              <a:buChar char="-"/>
            </a:pPr>
            <a:r>
              <a:rPr lang="en" sz="1400"/>
              <a:t>Move the directory to a safer/offline location if needed.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Preventing Brute Force Attacks</a:t>
            </a:r>
            <a:endParaRPr/>
          </a:p>
        </p:txBody>
      </p:sp>
      <p:sp>
        <p:nvSpPr>
          <p:cNvPr id="1178" name="Google Shape;1178;p6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79" name="Google Shape;1179;p67"/>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brute force attacks?</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An alert can be created if “401 Unauthorized” is returned from the server over a threshold. </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  Start with 5 attempts in 30 minutes and refine as needed. </a:t>
            </a:r>
            <a:endParaRPr sz="1400"/>
          </a:p>
        </p:txBody>
      </p:sp>
      <p:sp>
        <p:nvSpPr>
          <p:cNvPr id="1180" name="Google Shape;1180;p67"/>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 can be set on the host to block brute force attacks?</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Limit failed login attempts</a:t>
            </a:r>
            <a:endParaRPr sz="1400"/>
          </a:p>
          <a:p>
            <a:pPr indent="-317500" lvl="0" marL="457200" rtl="0" algn="l">
              <a:spcBef>
                <a:spcPts val="0"/>
              </a:spcBef>
              <a:spcAft>
                <a:spcPts val="0"/>
              </a:spcAft>
              <a:buSzPts val="1400"/>
              <a:buChar char="-"/>
            </a:pPr>
            <a:r>
              <a:rPr lang="en" sz="1400"/>
              <a:t>Limit logins to a whitelist of IP addresses</a:t>
            </a:r>
            <a:endParaRPr sz="1400"/>
          </a:p>
          <a:p>
            <a:pPr indent="0" lvl="0" marL="0" rtl="0" algn="l">
              <a:spcBef>
                <a:spcPts val="0"/>
              </a:spcBef>
              <a:spcAft>
                <a:spcPts val="0"/>
              </a:spcAft>
              <a:buClr>
                <a:schemeClr val="dk1"/>
              </a:buClr>
              <a:buSzPts val="1100"/>
              <a:buFont typeface="Arial"/>
              <a:buNone/>
            </a:pPr>
            <a:r>
              <a:t/>
            </a:r>
            <a:endParaRPr sz="1400"/>
          </a:p>
          <a:p>
            <a:pPr indent="-317500" lvl="0" marL="457200" rtl="0" algn="l">
              <a:spcBef>
                <a:spcPts val="0"/>
              </a:spcBef>
              <a:spcAft>
                <a:spcPts val="0"/>
              </a:spcAft>
              <a:buSzPts val="1400"/>
              <a:buChar char="-"/>
            </a:pPr>
            <a:r>
              <a:rPr lang="en" sz="1400"/>
              <a:t>Configure  an Account policy to the server to limit the failed login attempts. </a:t>
            </a:r>
            <a:endParaRPr sz="1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Detecting</a:t>
            </a:r>
            <a:r>
              <a:rPr lang="en"/>
              <a:t> the WebDAV Connection</a:t>
            </a:r>
            <a:endParaRPr/>
          </a:p>
        </p:txBody>
      </p:sp>
      <p:sp>
        <p:nvSpPr>
          <p:cNvPr id="1186" name="Google Shape;1186;p6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87" name="Google Shape;1187;p68"/>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access to this directory?</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Create</a:t>
            </a:r>
            <a:r>
              <a:rPr lang="en" sz="1400"/>
              <a:t> an alert for any blacklisted IPs attempting to access this directory</a:t>
            </a:r>
            <a:endParaRPr sz="1400"/>
          </a:p>
          <a:p>
            <a:pPr indent="-317500" lvl="1" marL="914400" rtl="0" algn="l">
              <a:spcBef>
                <a:spcPts val="0"/>
              </a:spcBef>
              <a:spcAft>
                <a:spcPts val="0"/>
              </a:spcAft>
              <a:buSzPts val="1400"/>
              <a:buChar char="-"/>
            </a:pPr>
            <a:r>
              <a:rPr lang="en"/>
              <a:t>All IPs outside of the set server range should be blacklisted.</a:t>
            </a:r>
            <a:endParaRPr sz="1400"/>
          </a:p>
          <a:p>
            <a:pPr indent="0" lvl="0" marL="0" rtl="0" algn="l">
              <a:spcBef>
                <a:spcPts val="0"/>
              </a:spcBef>
              <a:spcAft>
                <a:spcPts val="0"/>
              </a:spcAft>
              <a:buClr>
                <a:schemeClr val="dk1"/>
              </a:buClr>
              <a:buSzPts val="1100"/>
              <a:buFont typeface="Arial"/>
              <a:buNone/>
            </a:pPr>
            <a:r>
              <a:t/>
            </a:r>
            <a:endParaRPr sz="1400"/>
          </a:p>
          <a:p>
            <a:pPr indent="-317500" lvl="0" marL="457200" rtl="0" algn="l">
              <a:spcBef>
                <a:spcPts val="0"/>
              </a:spcBef>
              <a:spcAft>
                <a:spcPts val="0"/>
              </a:spcAft>
              <a:buSzPts val="1400"/>
              <a:buChar char="-"/>
            </a:pPr>
            <a:r>
              <a:rPr lang="en" sz="1400"/>
              <a:t>The </a:t>
            </a:r>
            <a:r>
              <a:rPr lang="en" sz="1400"/>
              <a:t>threshold</a:t>
            </a:r>
            <a:r>
              <a:rPr lang="en" sz="1400"/>
              <a:t> for this alarm will be set at 1 and any attempts to access should trigger the alarm. </a:t>
            </a:r>
            <a:endParaRPr sz="1400"/>
          </a:p>
          <a:p>
            <a:pPr indent="0" lvl="0" marL="0" rtl="0" algn="l">
              <a:spcBef>
                <a:spcPts val="0"/>
              </a:spcBef>
              <a:spcAft>
                <a:spcPts val="0"/>
              </a:spcAft>
              <a:buNone/>
            </a:pPr>
            <a:r>
              <a:t/>
            </a:r>
            <a:endParaRPr sz="1400"/>
          </a:p>
        </p:txBody>
      </p:sp>
      <p:sp>
        <p:nvSpPr>
          <p:cNvPr id="1188" name="Google Shape;1188;p68"/>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 can be set on the host to control access?</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Connections to this shared folder should not be accessed from a  web interface</a:t>
            </a:r>
            <a:endParaRPr sz="1400"/>
          </a:p>
          <a:p>
            <a:pPr indent="-317500" lvl="0" marL="457200" rtl="0" algn="l">
              <a:spcBef>
                <a:spcPts val="0"/>
              </a:spcBef>
              <a:spcAft>
                <a:spcPts val="0"/>
              </a:spcAft>
              <a:buSzPts val="1400"/>
              <a:buChar char="-"/>
            </a:pPr>
            <a:r>
              <a:rPr lang="en" sz="1400"/>
              <a:t>Connections to the shared folder should be restricted by the machine firewall rule. </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Block ports 80 and 442</a:t>
            </a:r>
            <a:endParaRPr sz="1400"/>
          </a:p>
          <a:p>
            <a:pPr indent="-317500" lvl="0" marL="457200" rtl="0" algn="l">
              <a:spcBef>
                <a:spcPts val="0"/>
              </a:spcBef>
              <a:spcAft>
                <a:spcPts val="0"/>
              </a:spcAft>
              <a:buSzPts val="1400"/>
              <a:buChar char="-"/>
            </a:pPr>
            <a:r>
              <a:rPr lang="en" sz="1400"/>
              <a:t>Blacklisting all external IPs </a:t>
            </a:r>
            <a:endParaRPr sz="1400"/>
          </a:p>
          <a:p>
            <a:pPr indent="0" lvl="0" marL="0" rtl="0" algn="l">
              <a:spcBef>
                <a:spcPts val="0"/>
              </a:spcBef>
              <a:spcAft>
                <a:spcPts val="0"/>
              </a:spcAft>
              <a:buNone/>
            </a:pPr>
            <a:r>
              <a:t/>
            </a:r>
            <a:endParaRPr sz="1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Identifying Reverse Shell Uploads</a:t>
            </a:r>
            <a:endParaRPr/>
          </a:p>
        </p:txBody>
      </p:sp>
      <p:sp>
        <p:nvSpPr>
          <p:cNvPr id="1194" name="Google Shape;1194;p6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95" name="Google Shape;1195;p69"/>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file uploads?</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Set an alert for any .php file that is uploaded</a:t>
            </a:r>
            <a:endParaRPr sz="1400"/>
          </a:p>
          <a:p>
            <a:pPr indent="-317500" lvl="0" marL="457200" rtl="0" algn="l">
              <a:spcBef>
                <a:spcPts val="0"/>
              </a:spcBef>
              <a:spcAft>
                <a:spcPts val="0"/>
              </a:spcAft>
              <a:buSzPts val="1400"/>
              <a:buChar char="-"/>
            </a:pPr>
            <a:r>
              <a:rPr lang="en" sz="1400"/>
              <a:t>Set the firewall to block traffic to the shared folder from the ports 80, 443 and 4444</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Threshold</a:t>
            </a:r>
            <a:r>
              <a:rPr lang="en" sz="1400"/>
              <a:t> will be 1 attempt and any traffic on these ports would warrant an alarm trigger</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
        <p:nvSpPr>
          <p:cNvPr id="1196" name="Google Shape;1196;p69"/>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 can be set on the host to block file uploads?</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Remove the ability to upload files from over the web.</a:t>
            </a:r>
            <a:endParaRPr sz="1400"/>
          </a:p>
          <a:p>
            <a:pPr indent="-317500" lvl="1" marL="914400" rtl="0" algn="l">
              <a:spcBef>
                <a:spcPts val="0"/>
              </a:spcBef>
              <a:spcAft>
                <a:spcPts val="0"/>
              </a:spcAft>
              <a:buSzPts val="1400"/>
              <a:buChar char="-"/>
            </a:pPr>
            <a:r>
              <a:rPr lang="en"/>
              <a:t>All files that are uploaded should be from local source</a:t>
            </a:r>
            <a:endParaRPr/>
          </a:p>
          <a:p>
            <a:pPr indent="0" lvl="0" marL="0" rtl="0" algn="l">
              <a:spcBef>
                <a:spcPts val="0"/>
              </a:spcBef>
              <a:spcAft>
                <a:spcPts val="0"/>
              </a:spcAft>
              <a:buNone/>
            </a:pPr>
            <a:r>
              <a:t/>
            </a:r>
            <a:endParaRPr sz="1400">
              <a:latin typeface="Arial"/>
              <a:ea typeface="Arial"/>
              <a:cs typeface="Arial"/>
              <a:sym typeface="Arial"/>
            </a:endParaRPr>
          </a:p>
          <a:p>
            <a:pPr indent="-317500" lvl="0" marL="457200" rtl="0" algn="l">
              <a:spcBef>
                <a:spcPts val="0"/>
              </a:spcBef>
              <a:spcAft>
                <a:spcPts val="0"/>
              </a:spcAft>
              <a:buSzPts val="1400"/>
              <a:buChar char="-"/>
            </a:pPr>
            <a:r>
              <a:rPr lang="en" sz="1400">
                <a:latin typeface="Arial"/>
                <a:ea typeface="Arial"/>
                <a:cs typeface="Arial"/>
                <a:sym typeface="Arial"/>
              </a:rPr>
              <a:t>Keep ports 80, 443, and 4444 blocked</a:t>
            </a:r>
            <a:r>
              <a:rPr lang="en" sz="1400"/>
              <a:t>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indent="0" lvl="0" marL="0" rtl="0" algn="l">
              <a:spcBef>
                <a:spcPts val="0"/>
              </a:spcBef>
              <a:spcAft>
                <a:spcPts val="0"/>
              </a:spcAft>
              <a:buNone/>
            </a:pPr>
            <a:r>
              <a:t/>
            </a:r>
            <a:endParaRPr/>
          </a:p>
        </p:txBody>
      </p:sp>
      <p:sp>
        <p:nvSpPr>
          <p:cNvPr id="1025" name="Google Shape;1025;p5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This document contains the following sections:</a:t>
            </a:r>
            <a:endParaRPr/>
          </a:p>
        </p:txBody>
      </p:sp>
      <p:sp>
        <p:nvSpPr>
          <p:cNvPr id="1026" name="Google Shape;1026;p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27" name="Google Shape;1027;p5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8" name="Google Shape;1028;p55"/>
          <p:cNvGrpSpPr/>
          <p:nvPr/>
        </p:nvGrpSpPr>
        <p:grpSpPr>
          <a:xfrm>
            <a:off x="457200" y="1378813"/>
            <a:ext cx="776889" cy="621300"/>
            <a:chOff x="457200" y="1378813"/>
            <a:chExt cx="776889" cy="621300"/>
          </a:xfrm>
        </p:grpSpPr>
        <p:sp>
          <p:nvSpPr>
            <p:cNvPr id="1029" name="Google Shape;1029;p55"/>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30" name="Google Shape;1030;p55"/>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55"/>
          <p:cNvGrpSpPr/>
          <p:nvPr/>
        </p:nvGrpSpPr>
        <p:grpSpPr>
          <a:xfrm>
            <a:off x="457200" y="2228725"/>
            <a:ext cx="776889" cy="621300"/>
            <a:chOff x="457200" y="1378813"/>
            <a:chExt cx="776889" cy="621300"/>
          </a:xfrm>
        </p:grpSpPr>
        <p:sp>
          <p:nvSpPr>
            <p:cNvPr id="1032" name="Google Shape;1032;p5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33" name="Google Shape;1033;p55"/>
            <p:cNvSpPr/>
            <p:nvPr/>
          </p:nvSpPr>
          <p:spPr>
            <a:xfrm rot="5400000">
              <a:off x="969614" y="1607625"/>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55"/>
          <p:cNvGrpSpPr/>
          <p:nvPr/>
        </p:nvGrpSpPr>
        <p:grpSpPr>
          <a:xfrm>
            <a:off x="457200" y="3073850"/>
            <a:ext cx="776889" cy="621300"/>
            <a:chOff x="457200" y="1378813"/>
            <a:chExt cx="776889" cy="621300"/>
          </a:xfrm>
        </p:grpSpPr>
        <p:sp>
          <p:nvSpPr>
            <p:cNvPr id="1035" name="Google Shape;1035;p55"/>
            <p:cNvSpPr/>
            <p:nvPr/>
          </p:nvSpPr>
          <p:spPr>
            <a:xfrm>
              <a:off x="457200" y="1378813"/>
              <a:ext cx="695400" cy="6213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36" name="Google Shape;1036;p55"/>
            <p:cNvSpPr/>
            <p:nvPr/>
          </p:nvSpPr>
          <p:spPr>
            <a:xfrm rot="5400000">
              <a:off x="969614" y="1607625"/>
              <a:ext cx="340325" cy="188625"/>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55"/>
          <p:cNvGrpSpPr/>
          <p:nvPr/>
        </p:nvGrpSpPr>
        <p:grpSpPr>
          <a:xfrm>
            <a:off x="457200" y="3923750"/>
            <a:ext cx="776889" cy="621300"/>
            <a:chOff x="457200" y="1378813"/>
            <a:chExt cx="776889" cy="621300"/>
          </a:xfrm>
        </p:grpSpPr>
        <p:sp>
          <p:nvSpPr>
            <p:cNvPr id="1038" name="Google Shape;1038;p55"/>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39" name="Google Shape;1039;p55"/>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0" name="Google Shape;1040;p55"/>
          <p:cNvSpPr txBox="1"/>
          <p:nvPr/>
        </p:nvSpPr>
        <p:spPr>
          <a:xfrm>
            <a:off x="-12450" y="137882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Network Topology</a:t>
            </a:r>
            <a:endParaRPr b="1" sz="1800">
              <a:solidFill>
                <a:schemeClr val="dk1"/>
              </a:solidFill>
              <a:latin typeface="Roboto"/>
              <a:ea typeface="Roboto"/>
              <a:cs typeface="Roboto"/>
              <a:sym typeface="Roboto"/>
            </a:endParaRPr>
          </a:p>
        </p:txBody>
      </p:sp>
      <p:sp>
        <p:nvSpPr>
          <p:cNvPr id="1041" name="Google Shape;1041;p5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5"/>
          <p:cNvSpPr txBox="1"/>
          <p:nvPr/>
        </p:nvSpPr>
        <p:spPr>
          <a:xfrm>
            <a:off x="-12425" y="223355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45" name="Google Shape;1045;p55"/>
          <p:cNvSpPr txBox="1"/>
          <p:nvPr/>
        </p:nvSpPr>
        <p:spPr>
          <a:xfrm>
            <a:off x="150" y="30762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46" name="Google Shape;1046;p55"/>
          <p:cNvSpPr txBox="1"/>
          <p:nvPr/>
        </p:nvSpPr>
        <p:spPr>
          <a:xfrm>
            <a:off x="-12300" y="39189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5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Network Topology </a:t>
            </a:r>
            <a:endParaRPr/>
          </a:p>
        </p:txBody>
      </p:sp>
      <p:sp>
        <p:nvSpPr>
          <p:cNvPr id="1052" name="Google Shape;1052;p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57"/>
          <p:cNvSpPr txBox="1"/>
          <p:nvPr>
            <p:ph idx="2" type="body"/>
          </p:nvPr>
        </p:nvSpPr>
        <p:spPr>
          <a:xfrm>
            <a:off x="115375" y="910475"/>
            <a:ext cx="6699600" cy="3897600"/>
          </a:xfrm>
          <a:prstGeom prst="rect">
            <a:avLst/>
          </a:prstGeom>
          <a:solidFill>
            <a:srgbClr val="1D8BE6">
              <a:alpha val="14530"/>
            </a:srgbClr>
          </a:solidFill>
        </p:spPr>
        <p:txBody>
          <a:bodyPr anchorCtr="0" anchor="t" bIns="914400" lIns="457200" spcFirstLastPara="1" rIns="457200" wrap="square" tIns="0">
            <a:noAutofit/>
          </a:bodyPr>
          <a:lstStyle/>
          <a:p>
            <a:pPr indent="0" lvl="0" marL="0" rtl="0" algn="l">
              <a:spcBef>
                <a:spcPts val="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800"/>
              </a:spcAft>
              <a:buNone/>
            </a:pPr>
            <a:r>
              <a:t/>
            </a:r>
            <a:endParaRPr/>
          </a:p>
        </p:txBody>
      </p:sp>
      <p:sp>
        <p:nvSpPr>
          <p:cNvPr id="1058" name="Google Shape;1058;p57"/>
          <p:cNvSpPr txBox="1"/>
          <p:nvPr>
            <p:ph idx="3" type="subTitle"/>
          </p:nvPr>
        </p:nvSpPr>
        <p:spPr>
          <a:xfrm>
            <a:off x="7056300" y="910475"/>
            <a:ext cx="1814100" cy="3784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Network</a:t>
            </a:r>
            <a:endParaRPr b="1" sz="1100"/>
          </a:p>
          <a:p>
            <a:pPr indent="0" lvl="0" marL="0" rtl="0" algn="l">
              <a:spcBef>
                <a:spcPts val="0"/>
              </a:spcBef>
              <a:spcAft>
                <a:spcPts val="0"/>
              </a:spcAft>
              <a:buClr>
                <a:schemeClr val="dk1"/>
              </a:buClr>
              <a:buSzPts val="1100"/>
              <a:buFont typeface="Arial"/>
              <a:buNone/>
            </a:pPr>
            <a:r>
              <a:rPr lang="en"/>
              <a:t>Address </a:t>
            </a:r>
            <a:r>
              <a:rPr lang="en"/>
              <a:t>Range: 192.168.1.0/24</a:t>
            </a:r>
            <a:endParaRPr/>
          </a:p>
          <a:p>
            <a:pPr indent="0" lvl="0" marL="0" rtl="0" algn="l">
              <a:spcBef>
                <a:spcPts val="0"/>
              </a:spcBef>
              <a:spcAft>
                <a:spcPts val="0"/>
              </a:spcAft>
              <a:buClr>
                <a:schemeClr val="dk1"/>
              </a:buClr>
              <a:buSzPts val="1100"/>
              <a:buFont typeface="Arial"/>
              <a:buNone/>
            </a:pPr>
            <a:r>
              <a:rPr lang="en"/>
              <a:t>Netmask: 255.255.255.0</a:t>
            </a:r>
            <a:endParaRPr/>
          </a:p>
          <a:p>
            <a:pPr indent="0" lvl="0" marL="0" rtl="0" algn="l">
              <a:spcBef>
                <a:spcPts val="0"/>
              </a:spcBef>
              <a:spcAft>
                <a:spcPts val="0"/>
              </a:spcAft>
              <a:buClr>
                <a:schemeClr val="dk1"/>
              </a:buClr>
              <a:buSzPts val="1100"/>
              <a:buFont typeface="Arial"/>
              <a:buNone/>
            </a:pPr>
            <a:r>
              <a:rPr lang="en"/>
              <a:t>Gateway: 192.168.1.1</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Machines</a:t>
            </a:r>
            <a:endParaRPr sz="1100">
              <a:latin typeface="Roboto Black"/>
              <a:ea typeface="Roboto Black"/>
              <a:cs typeface="Roboto Black"/>
              <a:sym typeface="Roboto Black"/>
            </a:endParaRPr>
          </a:p>
          <a:p>
            <a:pPr indent="0" lvl="0" marL="0" rtl="0" algn="l">
              <a:spcBef>
                <a:spcPts val="0"/>
              </a:spcBef>
              <a:spcAft>
                <a:spcPts val="0"/>
              </a:spcAft>
              <a:buClr>
                <a:schemeClr val="dk1"/>
              </a:buClr>
              <a:buSzPts val="1100"/>
              <a:buFont typeface="Arial"/>
              <a:buNone/>
            </a:pPr>
            <a:r>
              <a:rPr lang="en"/>
              <a:t>IPv4: </a:t>
            </a:r>
            <a:r>
              <a:rPr lang="en">
                <a:solidFill>
                  <a:schemeClr val="dk1"/>
                </a:solidFill>
              </a:rPr>
              <a:t>192.168.1.1</a:t>
            </a:r>
            <a:endParaRPr/>
          </a:p>
          <a:p>
            <a:pPr indent="0" lvl="0" marL="0" rtl="0" algn="l">
              <a:spcBef>
                <a:spcPts val="0"/>
              </a:spcBef>
              <a:spcAft>
                <a:spcPts val="0"/>
              </a:spcAft>
              <a:buClr>
                <a:schemeClr val="dk1"/>
              </a:buClr>
              <a:buSzPts val="1100"/>
              <a:buFont typeface="Arial"/>
              <a:buNone/>
            </a:pPr>
            <a:r>
              <a:rPr lang="en"/>
              <a:t>OS: Windows</a:t>
            </a:r>
            <a:endParaRPr/>
          </a:p>
          <a:p>
            <a:pPr indent="0" lvl="0" marL="0" rtl="0" algn="l">
              <a:spcBef>
                <a:spcPts val="0"/>
              </a:spcBef>
              <a:spcAft>
                <a:spcPts val="0"/>
              </a:spcAft>
              <a:buClr>
                <a:schemeClr val="dk1"/>
              </a:buClr>
              <a:buSzPts val="1100"/>
              <a:buFont typeface="Arial"/>
              <a:buNone/>
            </a:pPr>
            <a:r>
              <a:rPr lang="en"/>
              <a:t>Hostname: Hyper-V Manager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a:t>
            </a:r>
            <a:endParaRPr/>
          </a:p>
          <a:p>
            <a:pPr indent="0" lvl="0" marL="0" rtl="0" algn="l">
              <a:spcBef>
                <a:spcPts val="0"/>
              </a:spcBef>
              <a:spcAft>
                <a:spcPts val="0"/>
              </a:spcAft>
              <a:buClr>
                <a:schemeClr val="dk1"/>
              </a:buClr>
              <a:buSzPts val="1100"/>
              <a:buFont typeface="Arial"/>
              <a:buNone/>
            </a:pPr>
            <a:r>
              <a:rPr lang="en"/>
              <a:t>OS: Kali Linux</a:t>
            </a:r>
            <a:endParaRPr/>
          </a:p>
          <a:p>
            <a:pPr indent="0" lvl="0" marL="0" rtl="0" algn="l">
              <a:spcBef>
                <a:spcPts val="0"/>
              </a:spcBef>
              <a:spcAft>
                <a:spcPts val="0"/>
              </a:spcAft>
              <a:buClr>
                <a:schemeClr val="dk1"/>
              </a:buClr>
              <a:buSzPts val="1100"/>
              <a:buFont typeface="Arial"/>
              <a:buNone/>
            </a:pPr>
            <a:r>
              <a:rPr lang="en"/>
              <a:t>Hostname: Kali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192.168.1.105</a:t>
            </a:r>
            <a:endParaRPr/>
          </a:p>
          <a:p>
            <a:pPr indent="0" lvl="0" marL="0" rtl="0" algn="l">
              <a:spcBef>
                <a:spcPts val="0"/>
              </a:spcBef>
              <a:spcAft>
                <a:spcPts val="0"/>
              </a:spcAft>
              <a:buClr>
                <a:schemeClr val="dk1"/>
              </a:buClr>
              <a:buSzPts val="1100"/>
              <a:buFont typeface="Arial"/>
              <a:buNone/>
            </a:pPr>
            <a:r>
              <a:rPr lang="en"/>
              <a:t>OS: Linux</a:t>
            </a:r>
            <a:endParaRPr/>
          </a:p>
          <a:p>
            <a:pPr indent="0" lvl="0" marL="0" rtl="0" algn="l">
              <a:spcBef>
                <a:spcPts val="0"/>
              </a:spcBef>
              <a:spcAft>
                <a:spcPts val="0"/>
              </a:spcAft>
              <a:buClr>
                <a:schemeClr val="dk1"/>
              </a:buClr>
              <a:buSzPts val="1100"/>
              <a:buFont typeface="Arial"/>
              <a:buNone/>
            </a:pPr>
            <a:r>
              <a:rPr lang="en"/>
              <a:t>Hostname: Capstone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192.168.1.100</a:t>
            </a:r>
            <a:endParaRPr/>
          </a:p>
          <a:p>
            <a:pPr indent="0" lvl="0" marL="0" rtl="0" algn="l">
              <a:spcBef>
                <a:spcPts val="0"/>
              </a:spcBef>
              <a:spcAft>
                <a:spcPts val="0"/>
              </a:spcAft>
              <a:buClr>
                <a:schemeClr val="dk1"/>
              </a:buClr>
              <a:buSzPts val="1100"/>
              <a:buFont typeface="Arial"/>
              <a:buNone/>
            </a:pPr>
            <a:r>
              <a:rPr lang="en"/>
              <a:t>OS: Linux</a:t>
            </a:r>
            <a:endParaRPr/>
          </a:p>
          <a:p>
            <a:pPr indent="0" lvl="0" marL="0" rtl="0" algn="l">
              <a:spcBef>
                <a:spcPts val="0"/>
              </a:spcBef>
              <a:spcAft>
                <a:spcPts val="0"/>
              </a:spcAft>
              <a:buClr>
                <a:schemeClr val="dk1"/>
              </a:buClr>
              <a:buSzPts val="1100"/>
              <a:buFont typeface="Arial"/>
              <a:buNone/>
            </a:pPr>
            <a:r>
              <a:rPr lang="en"/>
              <a:t>Hostname: ELK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059" name="Google Shape;1059;p57"/>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Network Topology</a:t>
            </a:r>
            <a:endParaRPr/>
          </a:p>
        </p:txBody>
      </p:sp>
      <p:sp>
        <p:nvSpPr>
          <p:cNvPr id="1060" name="Google Shape;1060;p57"/>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61" name="Google Shape;1061;p57"/>
          <p:cNvPicPr preferRelativeResize="0"/>
          <p:nvPr/>
        </p:nvPicPr>
        <p:blipFill>
          <a:blip r:embed="rId3">
            <a:alphaModFix/>
          </a:blip>
          <a:stretch>
            <a:fillRect/>
          </a:stretch>
        </p:blipFill>
        <p:spPr>
          <a:xfrm>
            <a:off x="289200" y="966875"/>
            <a:ext cx="6351939" cy="3784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pic>
        <p:nvPicPr>
          <p:cNvPr id="1066" name="Google Shape;1066;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7" name="Google Shape;1067;p5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68" name="Google Shape;1068;p58"/>
          <p:cNvSpPr txBox="1"/>
          <p:nvPr>
            <p:ph type="title"/>
          </p:nvPr>
        </p:nvSpPr>
        <p:spPr>
          <a:xfrm>
            <a:off x="274325" y="1851100"/>
            <a:ext cx="8595300" cy="10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Red Team</a:t>
            </a:r>
            <a:endParaRPr b="1"/>
          </a:p>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069" name="Google Shape;1069;p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Recon: Describing the Target</a:t>
            </a:r>
            <a:endParaRPr/>
          </a:p>
        </p:txBody>
      </p:sp>
      <p:sp>
        <p:nvSpPr>
          <p:cNvPr id="1075" name="Google Shape;1075;p5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marR="0" rtl="0" algn="l">
              <a:lnSpc>
                <a:spcPct val="100000"/>
              </a:lnSpc>
              <a:spcBef>
                <a:spcPts val="0"/>
              </a:spcBef>
              <a:spcAft>
                <a:spcPts val="0"/>
              </a:spcAft>
              <a:buNone/>
            </a:pPr>
            <a:r>
              <a:rPr lang="en">
                <a:latin typeface="Roboto Medium"/>
                <a:ea typeface="Roboto Medium"/>
                <a:cs typeface="Roboto Medium"/>
                <a:sym typeface="Roboto Medium"/>
              </a:rPr>
              <a:t>Nmap </a:t>
            </a:r>
            <a:r>
              <a:rPr lang="en">
                <a:latin typeface="Roboto Medium"/>
                <a:ea typeface="Roboto Medium"/>
                <a:cs typeface="Roboto Medium"/>
                <a:sym typeface="Roboto Medium"/>
              </a:rPr>
              <a:t>identified</a:t>
            </a:r>
            <a:r>
              <a:rPr lang="en">
                <a:latin typeface="Roboto Medium"/>
                <a:ea typeface="Roboto Medium"/>
                <a:cs typeface="Roboto Medium"/>
                <a:sym typeface="Roboto Medium"/>
              </a:rPr>
              <a:t> the following hosts on the network:</a:t>
            </a:r>
            <a:endParaRPr>
              <a:latin typeface="Roboto Medium"/>
              <a:ea typeface="Roboto Medium"/>
              <a:cs typeface="Roboto Medium"/>
              <a:sym typeface="Roboto Medium"/>
            </a:endParaRPr>
          </a:p>
        </p:txBody>
      </p:sp>
      <p:sp>
        <p:nvSpPr>
          <p:cNvPr id="1076" name="Google Shape;1076;p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77" name="Google Shape;1077;p59"/>
          <p:cNvGraphicFramePr/>
          <p:nvPr/>
        </p:nvGraphicFramePr>
        <p:xfrm>
          <a:off x="419800" y="1198750"/>
          <a:ext cx="3000000" cy="3000000"/>
        </p:xfrm>
        <a:graphic>
          <a:graphicData uri="http://schemas.openxmlformats.org/drawingml/2006/table">
            <a:tbl>
              <a:tblPr>
                <a:noFill/>
                <a:tableStyleId>{7C227909-3C4E-4A73-A391-0B8F9FC2D41C}</a:tableStyleId>
              </a:tblPr>
              <a:tblGrid>
                <a:gridCol w="2782200"/>
                <a:gridCol w="2782200"/>
                <a:gridCol w="2782200"/>
              </a:tblGrid>
              <a:tr h="403225">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r>
              <a:tr h="793475">
                <a:tc>
                  <a:txBody>
                    <a:bodyPr/>
                    <a:lstStyle/>
                    <a:p>
                      <a:pPr indent="0" lvl="0" marL="0" rtl="0" algn="l">
                        <a:spcBef>
                          <a:spcPts val="0"/>
                        </a:spcBef>
                        <a:spcAft>
                          <a:spcPts val="0"/>
                        </a:spcAft>
                        <a:buNone/>
                      </a:pPr>
                      <a:r>
                        <a:rPr lang="en" sz="1200">
                          <a:latin typeface="Roboto"/>
                          <a:ea typeface="Roboto"/>
                          <a:cs typeface="Roboto"/>
                          <a:sym typeface="Roboto"/>
                        </a:rPr>
                        <a:t>Capstone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192.168.105</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Target machine using the apache web server.</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Kali</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Attacking machine using Kali linux.</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ELK</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192.168.1.100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Logging Service used to identify problems in a server or application.</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Hyper-V</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Software that is virtualizing hardware into virtual machines/servers.</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Vulnerability </a:t>
            </a:r>
            <a:r>
              <a:rPr lang="en"/>
              <a:t>Assessment</a:t>
            </a:r>
            <a:endParaRPr/>
          </a:p>
        </p:txBody>
      </p:sp>
      <p:sp>
        <p:nvSpPr>
          <p:cNvPr id="1083" name="Google Shape;1083;p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84" name="Google Shape;1084;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85" name="Google Shape;1085;p60"/>
          <p:cNvGraphicFramePr/>
          <p:nvPr/>
        </p:nvGraphicFramePr>
        <p:xfrm>
          <a:off x="467150" y="1201900"/>
          <a:ext cx="3000000" cy="3000000"/>
        </p:xfrm>
        <a:graphic>
          <a:graphicData uri="http://schemas.openxmlformats.org/drawingml/2006/table">
            <a:tbl>
              <a:tblPr>
                <a:noFill/>
                <a:tableStyleId>{7C227909-3C4E-4A73-A391-0B8F9FC2D41C}</a:tableStyleId>
              </a:tblPr>
              <a:tblGrid>
                <a:gridCol w="1974700"/>
                <a:gridCol w="3600300"/>
                <a:gridCol w="2787500"/>
              </a:tblGrid>
              <a:tr h="185500">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572725">
                <a:tc>
                  <a:txBody>
                    <a:bodyPr/>
                    <a:lstStyle/>
                    <a:p>
                      <a:pPr indent="0" lvl="0" marL="0" rtl="0" algn="l">
                        <a:spcBef>
                          <a:spcPts val="0"/>
                        </a:spcBef>
                        <a:spcAft>
                          <a:spcPts val="0"/>
                        </a:spcAft>
                        <a:buNone/>
                      </a:pPr>
                      <a:r>
                        <a:rPr lang="en" sz="1200">
                          <a:latin typeface="Roboto"/>
                          <a:ea typeface="Roboto"/>
                          <a:cs typeface="Roboto"/>
                          <a:sym typeface="Roboto"/>
                        </a:rPr>
                        <a:t>Open Port 80</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Open ports can allow attackers to access private information and increase the risk of a data breach. </a:t>
                      </a:r>
                      <a:endParaRPr sz="11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This allowed the red team to find private directory with accessible files.</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491675">
                <a:tc>
                  <a:txBody>
                    <a:bodyPr/>
                    <a:lstStyle/>
                    <a:p>
                      <a:pPr indent="0" lvl="0" marL="0" rtl="0" algn="l">
                        <a:spcBef>
                          <a:spcPts val="0"/>
                        </a:spcBef>
                        <a:spcAft>
                          <a:spcPts val="0"/>
                        </a:spcAft>
                        <a:buNone/>
                      </a:pPr>
                      <a:r>
                        <a:rPr lang="en" sz="1200">
                          <a:latin typeface="Roboto"/>
                          <a:ea typeface="Roboto"/>
                          <a:cs typeface="Roboto"/>
                          <a:sym typeface="Roboto"/>
                        </a:rPr>
                        <a:t>Accessible Files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Web servers, FTP servers, and similar servers may store a set of files underneath a "root" directory that is accessible to the server's users. </a:t>
                      </a:r>
                      <a:endParaRPr sz="11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This allowed the red team to view the files after accessing the IP on port 80 on Firefox. From there, the red team obtained the server’s users and secret file information.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491675">
                <a:tc>
                  <a:txBody>
                    <a:bodyPr/>
                    <a:lstStyle/>
                    <a:p>
                      <a:pPr indent="0" lvl="0" marL="0" rtl="0" algn="l">
                        <a:spcBef>
                          <a:spcPts val="0"/>
                        </a:spcBef>
                        <a:spcAft>
                          <a:spcPts val="0"/>
                        </a:spcAft>
                        <a:buNone/>
                      </a:pPr>
                      <a:r>
                        <a:rPr lang="en" sz="1200">
                          <a:latin typeface="Roboto"/>
                          <a:ea typeface="Roboto"/>
                          <a:cs typeface="Roboto"/>
                          <a:sym typeface="Roboto"/>
                        </a:rPr>
                        <a:t>Hashed Password</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A hashed password can be cracked through different tools like John the Ripper, hashcat, and other online tools. It can take only minutes to crack if the password is not salted.</a:t>
                      </a:r>
                      <a:endParaRPr sz="11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This allowed the red team to use md5cracker to identify the password for John, which was linux4u.</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172875">
                <a:tc>
                  <a:txBody>
                    <a:bodyPr/>
                    <a:lstStyle/>
                    <a:p>
                      <a:pPr indent="0" lvl="0" marL="0" rtl="0" algn="l">
                        <a:spcBef>
                          <a:spcPts val="0"/>
                        </a:spcBef>
                        <a:spcAft>
                          <a:spcPts val="0"/>
                        </a:spcAft>
                        <a:buNone/>
                      </a:pPr>
                      <a:r>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Exploitation: Port 80</a:t>
            </a:r>
            <a:endParaRPr/>
          </a:p>
        </p:txBody>
      </p:sp>
      <p:sp>
        <p:nvSpPr>
          <p:cNvPr id="1091" name="Google Shape;1091;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92" name="Google Shape;1092;p61"/>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1"/>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NMap was used to scan for any open ports and services in the network</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p:txBody>
      </p:sp>
      <p:grpSp>
        <p:nvGrpSpPr>
          <p:cNvPr id="1094" name="Google Shape;1094;p61"/>
          <p:cNvGrpSpPr/>
          <p:nvPr/>
        </p:nvGrpSpPr>
        <p:grpSpPr>
          <a:xfrm>
            <a:off x="457181" y="887903"/>
            <a:ext cx="533372" cy="533480"/>
            <a:chOff x="457200" y="1378813"/>
            <a:chExt cx="695400" cy="695450"/>
          </a:xfrm>
        </p:grpSpPr>
        <p:sp>
          <p:nvSpPr>
            <p:cNvPr id="1095" name="Google Shape;1095;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096" name="Google Shape;1096;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 name="Google Shape;1097;p61"/>
          <p:cNvGrpSpPr/>
          <p:nvPr/>
        </p:nvGrpSpPr>
        <p:grpSpPr>
          <a:xfrm>
            <a:off x="3228956" y="887903"/>
            <a:ext cx="533372" cy="533480"/>
            <a:chOff x="457200" y="1378813"/>
            <a:chExt cx="695400" cy="695450"/>
          </a:xfrm>
        </p:grpSpPr>
        <p:sp>
          <p:nvSpPr>
            <p:cNvPr id="1098" name="Google Shape;1098;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099" name="Google Shape;1099;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0" name="Google Shape;1100;p61"/>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61"/>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It was found that IP address 192.168.1.105 had port 80 (HTTP) open and this was used to gain access.</a:t>
            </a:r>
            <a:endParaRPr sz="1200">
              <a:latin typeface="Roboto"/>
              <a:ea typeface="Roboto"/>
              <a:cs typeface="Roboto"/>
              <a:sym typeface="Roboto"/>
            </a:endParaRPr>
          </a:p>
        </p:txBody>
      </p:sp>
      <p:grpSp>
        <p:nvGrpSpPr>
          <p:cNvPr id="1102" name="Google Shape;1102;p61"/>
          <p:cNvGrpSpPr/>
          <p:nvPr/>
        </p:nvGrpSpPr>
        <p:grpSpPr>
          <a:xfrm>
            <a:off x="6134081" y="888653"/>
            <a:ext cx="533372" cy="533480"/>
            <a:chOff x="457200" y="1378813"/>
            <a:chExt cx="695400" cy="695450"/>
          </a:xfrm>
        </p:grpSpPr>
        <p:sp>
          <p:nvSpPr>
            <p:cNvPr id="1103" name="Google Shape;1103;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04" name="Google Shape;1104;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5" name="Google Shape;1105;p61"/>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1"/>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t/>
            </a:r>
            <a:endParaRPr sz="1200">
              <a:latin typeface="Roboto"/>
              <a:ea typeface="Roboto"/>
              <a:cs typeface="Roboto"/>
              <a:sym typeface="Roboto"/>
            </a:endParaRPr>
          </a:p>
        </p:txBody>
      </p:sp>
      <p:pic>
        <p:nvPicPr>
          <p:cNvPr id="1107" name="Google Shape;1107;p61"/>
          <p:cNvPicPr preferRelativeResize="0"/>
          <p:nvPr/>
        </p:nvPicPr>
        <p:blipFill>
          <a:blip r:embed="rId3">
            <a:alphaModFix/>
          </a:blip>
          <a:stretch>
            <a:fillRect/>
          </a:stretch>
        </p:blipFill>
        <p:spPr>
          <a:xfrm>
            <a:off x="6267825" y="1480575"/>
            <a:ext cx="2561850" cy="31542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Accessible Files</a:t>
            </a:r>
            <a:endParaRPr/>
          </a:p>
        </p:txBody>
      </p:sp>
      <p:sp>
        <p:nvSpPr>
          <p:cNvPr id="1113" name="Google Shape;1113;p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14" name="Google Shape;1114;p62"/>
          <p:cNvSpPr/>
          <p:nvPr/>
        </p:nvSpPr>
        <p:spPr>
          <a:xfrm flipH="1">
            <a:off x="724275" y="1480575"/>
            <a:ext cx="2428500" cy="16116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2"/>
          <p:cNvSpPr txBox="1"/>
          <p:nvPr/>
        </p:nvSpPr>
        <p:spPr>
          <a:xfrm>
            <a:off x="724275" y="1480625"/>
            <a:ext cx="2371500" cy="16116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Using the open port 80, we opened a web browser to see if there was anything important to view.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16" name="Google Shape;1116;p62"/>
          <p:cNvGrpSpPr/>
          <p:nvPr/>
        </p:nvGrpSpPr>
        <p:grpSpPr>
          <a:xfrm>
            <a:off x="457181" y="887903"/>
            <a:ext cx="533372" cy="533480"/>
            <a:chOff x="457200" y="1378813"/>
            <a:chExt cx="695400" cy="695450"/>
          </a:xfrm>
        </p:grpSpPr>
        <p:sp>
          <p:nvSpPr>
            <p:cNvPr id="1117" name="Google Shape;1117;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18" name="Google Shape;1118;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 name="Google Shape;1119;p62"/>
          <p:cNvGrpSpPr/>
          <p:nvPr/>
        </p:nvGrpSpPr>
        <p:grpSpPr>
          <a:xfrm>
            <a:off x="3228956" y="887903"/>
            <a:ext cx="533372" cy="533480"/>
            <a:chOff x="457200" y="1378813"/>
            <a:chExt cx="695400" cy="695450"/>
          </a:xfrm>
        </p:grpSpPr>
        <p:sp>
          <p:nvSpPr>
            <p:cNvPr id="1120" name="Google Shape;1120;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21" name="Google Shape;1121;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2" name="Google Shape;1122;p62"/>
          <p:cNvSpPr/>
          <p:nvPr/>
        </p:nvSpPr>
        <p:spPr>
          <a:xfrm flipH="1">
            <a:off x="3496050" y="1480575"/>
            <a:ext cx="2428500" cy="16116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2"/>
          <p:cNvSpPr txBox="1"/>
          <p:nvPr/>
        </p:nvSpPr>
        <p:spPr>
          <a:xfrm>
            <a:off x="3496050" y="1480625"/>
            <a:ext cx="2428500" cy="20628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Accessing the files gave us intel on which users had access to what and that where their secret files were located.</a:t>
            </a:r>
            <a:endParaRPr sz="1200">
              <a:latin typeface="Roboto"/>
              <a:ea typeface="Roboto"/>
              <a:cs typeface="Roboto"/>
              <a:sym typeface="Roboto"/>
            </a:endParaRPr>
          </a:p>
        </p:txBody>
      </p:sp>
      <p:grpSp>
        <p:nvGrpSpPr>
          <p:cNvPr id="1124" name="Google Shape;1124;p62"/>
          <p:cNvGrpSpPr/>
          <p:nvPr/>
        </p:nvGrpSpPr>
        <p:grpSpPr>
          <a:xfrm>
            <a:off x="6134081" y="888653"/>
            <a:ext cx="533372" cy="533480"/>
            <a:chOff x="457200" y="1378813"/>
            <a:chExt cx="695400" cy="695450"/>
          </a:xfrm>
        </p:grpSpPr>
        <p:sp>
          <p:nvSpPr>
            <p:cNvPr id="1125" name="Google Shape;1125;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26" name="Google Shape;1126;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27" name="Google Shape;1127;p62"/>
          <p:cNvPicPr preferRelativeResize="0"/>
          <p:nvPr/>
        </p:nvPicPr>
        <p:blipFill>
          <a:blip r:embed="rId3">
            <a:alphaModFix/>
          </a:blip>
          <a:stretch>
            <a:fillRect/>
          </a:stretch>
        </p:blipFill>
        <p:spPr>
          <a:xfrm>
            <a:off x="6134075" y="1480575"/>
            <a:ext cx="2695600" cy="2680075"/>
          </a:xfrm>
          <a:prstGeom prst="rect">
            <a:avLst/>
          </a:prstGeom>
          <a:noFill/>
          <a:ln>
            <a:noFill/>
          </a:ln>
        </p:spPr>
      </p:pic>
      <p:pic>
        <p:nvPicPr>
          <p:cNvPr id="1128" name="Google Shape;1128;p62"/>
          <p:cNvPicPr preferRelativeResize="0"/>
          <p:nvPr/>
        </p:nvPicPr>
        <p:blipFill>
          <a:blip r:embed="rId4">
            <a:alphaModFix/>
          </a:blip>
          <a:stretch>
            <a:fillRect/>
          </a:stretch>
        </p:blipFill>
        <p:spPr>
          <a:xfrm>
            <a:off x="1850188" y="3858563"/>
            <a:ext cx="6238875" cy="742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